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9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58" r:id="rId14"/>
    <p:sldId id="260" r:id="rId15"/>
    <p:sldId id="268" r:id="rId16"/>
    <p:sldId id="263" r:id="rId17"/>
    <p:sldId id="265" r:id="rId18"/>
    <p:sldId id="261" r:id="rId19"/>
    <p:sldId id="264" r:id="rId20"/>
    <p:sldId id="266" r:id="rId21"/>
    <p:sldId id="267" r:id="rId22"/>
    <p:sldId id="262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34"/>
  <c:chart>
    <c:title>
      <c:tx>
        <c:rich>
          <a:bodyPr/>
          <a:lstStyle/>
          <a:p>
            <a:pPr>
              <a:defRPr/>
            </a:pPr>
            <a:r>
              <a:rPr lang="fr-FR"/>
              <a:t>Types d'essais</a:t>
            </a:r>
          </a:p>
        </c:rich>
      </c:tx>
      <c:layout>
        <c:manualLayout>
          <c:xMode val="edge"/>
          <c:yMode val="edge"/>
          <c:x val="0.34082633420822428"/>
          <c:y val="2.777777777777782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Feuil1!$I$1</c:f>
              <c:strCache>
                <c:ptCount val="1"/>
                <c:pt idx="0">
                  <c:v>Prévus </c:v>
                </c:pt>
              </c:strCache>
            </c:strRef>
          </c:tx>
          <c:cat>
            <c:strRef>
              <c:f>Feuil1!$H$2:$H$8</c:f>
              <c:strCache>
                <c:ptCount val="7"/>
                <c:pt idx="0">
                  <c:v>Maïs/Niébé </c:v>
                </c:pt>
                <c:pt idx="1">
                  <c:v>Maïs pur </c:v>
                </c:pt>
                <c:pt idx="2">
                  <c:v>Sorgho pur </c:v>
                </c:pt>
                <c:pt idx="3">
                  <c:v>Niébé pur </c:v>
                </c:pt>
                <c:pt idx="4">
                  <c:v>Soja pur </c:v>
                </c:pt>
                <c:pt idx="5">
                  <c:v>Arachide/Niébé </c:v>
                </c:pt>
                <c:pt idx="6">
                  <c:v>*Essai paysan</c:v>
                </c:pt>
              </c:strCache>
            </c:strRef>
          </c:cat>
          <c:val>
            <c:numRef>
              <c:f>Feuil1!$I$2:$I$8</c:f>
              <c:numCache>
                <c:formatCode>General</c:formatCode>
                <c:ptCount val="7"/>
                <c:pt idx="0">
                  <c:v>16</c:v>
                </c:pt>
                <c:pt idx="1">
                  <c:v>21</c:v>
                </c:pt>
                <c:pt idx="2">
                  <c:v>22</c:v>
                </c:pt>
                <c:pt idx="3">
                  <c:v>43</c:v>
                </c:pt>
                <c:pt idx="4">
                  <c:v>25</c:v>
                </c:pt>
                <c:pt idx="5">
                  <c:v>15</c:v>
                </c:pt>
                <c:pt idx="6">
                  <c:v>8</c:v>
                </c:pt>
              </c:numCache>
            </c:numRef>
          </c:val>
        </c:ser>
        <c:ser>
          <c:idx val="1"/>
          <c:order val="1"/>
          <c:tx>
            <c:strRef>
              <c:f>Feuil1!$J$1</c:f>
              <c:strCache>
                <c:ptCount val="1"/>
                <c:pt idx="0">
                  <c:v>Réalisés </c:v>
                </c:pt>
              </c:strCache>
            </c:strRef>
          </c:tx>
          <c:cat>
            <c:strRef>
              <c:f>Feuil1!$H$2:$H$8</c:f>
              <c:strCache>
                <c:ptCount val="7"/>
                <c:pt idx="0">
                  <c:v>Maïs/Niébé </c:v>
                </c:pt>
                <c:pt idx="1">
                  <c:v>Maïs pur </c:v>
                </c:pt>
                <c:pt idx="2">
                  <c:v>Sorgho pur </c:v>
                </c:pt>
                <c:pt idx="3">
                  <c:v>Niébé pur </c:v>
                </c:pt>
                <c:pt idx="4">
                  <c:v>Soja pur </c:v>
                </c:pt>
                <c:pt idx="5">
                  <c:v>Arachide/Niébé </c:v>
                </c:pt>
                <c:pt idx="6">
                  <c:v>*Essai paysan</c:v>
                </c:pt>
              </c:strCache>
            </c:strRef>
          </c:cat>
          <c:val>
            <c:numRef>
              <c:f>Feuil1!$J$2:$J$8</c:f>
              <c:numCache>
                <c:formatCode>General</c:formatCode>
                <c:ptCount val="7"/>
                <c:pt idx="0">
                  <c:v>16</c:v>
                </c:pt>
                <c:pt idx="1">
                  <c:v>19</c:v>
                </c:pt>
                <c:pt idx="2">
                  <c:v>22</c:v>
                </c:pt>
                <c:pt idx="3">
                  <c:v>47</c:v>
                </c:pt>
                <c:pt idx="4">
                  <c:v>23</c:v>
                </c:pt>
                <c:pt idx="5">
                  <c:v>13</c:v>
                </c:pt>
                <c:pt idx="6">
                  <c:v>8</c:v>
                </c:pt>
              </c:numCache>
            </c:numRef>
          </c:val>
        </c:ser>
        <c:shape val="box"/>
        <c:axId val="65787392"/>
        <c:axId val="65788928"/>
        <c:axId val="0"/>
      </c:bar3DChart>
      <c:catAx>
        <c:axId val="65787392"/>
        <c:scaling>
          <c:orientation val="minMax"/>
        </c:scaling>
        <c:axPos val="b"/>
        <c:majorTickMark val="none"/>
        <c:tickLblPos val="nextTo"/>
        <c:crossAx val="65788928"/>
        <c:crosses val="autoZero"/>
        <c:auto val="1"/>
        <c:lblAlgn val="ctr"/>
        <c:lblOffset val="100"/>
      </c:catAx>
      <c:valAx>
        <c:axId val="65788928"/>
        <c:scaling>
          <c:orientation val="minMax"/>
        </c:scaling>
        <c:axPos val="l"/>
        <c:majorGridlines/>
        <c:title>
          <c:layout/>
        </c:title>
        <c:numFmt formatCode="General" sourceLinked="1"/>
        <c:majorTickMark val="none"/>
        <c:tickLblPos val="nextTo"/>
        <c:crossAx val="6578739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txPr>
    <a:bodyPr/>
    <a:lstStyle/>
    <a:p>
      <a:pPr>
        <a:defRPr sz="16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35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Feuil1!$E$1</c:f>
              <c:strCache>
                <c:ptCount val="1"/>
                <c:pt idx="0">
                  <c:v>Type d'acteur de Koutiala</c:v>
                </c:pt>
              </c:strCache>
            </c:strRef>
          </c:tx>
          <c:dLbls>
            <c:dLbl>
              <c:idx val="0"/>
              <c:layout>
                <c:manualLayout>
                  <c:x val="-4.1829772587665447E-3"/>
                  <c:y val="-2.4023910411622315E-2"/>
                </c:manualLayout>
              </c:layout>
              <c:showVal val="1"/>
            </c:dLbl>
            <c:dLbl>
              <c:idx val="1"/>
              <c:layout>
                <c:manualLayout>
                  <c:x val="6.2744658881498296E-3"/>
                  <c:y val="-5.7056787227602976E-2"/>
                </c:manualLayout>
              </c:layout>
              <c:showVal val="1"/>
            </c:dLbl>
            <c:dLbl>
              <c:idx val="2"/>
              <c:layout>
                <c:manualLayout>
                  <c:x val="1.254893177629964E-2"/>
                  <c:y val="-4.2041843220338986E-2"/>
                </c:manualLayout>
              </c:layout>
              <c:showVal val="1"/>
            </c:dLbl>
            <c:dLbl>
              <c:idx val="3"/>
              <c:layout>
                <c:manualLayout>
                  <c:x val="8.3659545175331206E-3"/>
                  <c:y val="-3.3032876815980654E-2"/>
                </c:manualLayout>
              </c:layout>
              <c:showVal val="1"/>
            </c:dLbl>
            <c:dLbl>
              <c:idx val="4"/>
              <c:layout>
                <c:manualLayout>
                  <c:x val="1.4640420405682935E-2"/>
                  <c:y val="-3.6035865617433459E-2"/>
                </c:manualLayout>
              </c:layout>
              <c:showVal val="1"/>
            </c:dLbl>
            <c:showVal val="1"/>
          </c:dLbls>
          <c:cat>
            <c:strRef>
              <c:f>Feuil1!$D$2:$D$6</c:f>
              <c:strCache>
                <c:ptCount val="5"/>
                <c:pt idx="0">
                  <c:v>Organisation paysanne</c:v>
                </c:pt>
                <c:pt idx="1">
                  <c:v>Services technique de l’Etat</c:v>
                </c:pt>
                <c:pt idx="2">
                  <c:v>Appui Animation</c:v>
                </c:pt>
                <c:pt idx="3">
                  <c:v>Recherches</c:v>
                </c:pt>
                <c:pt idx="4">
                  <c:v>Collectivités</c:v>
                </c:pt>
              </c:strCache>
            </c:strRef>
          </c:cat>
          <c:val>
            <c:numRef>
              <c:f>Feuil1!$E$2:$E$6</c:f>
              <c:numCache>
                <c:formatCode>General</c:formatCode>
                <c:ptCount val="5"/>
                <c:pt idx="0">
                  <c:v>16</c:v>
                </c:pt>
                <c:pt idx="1">
                  <c:v>4</c:v>
                </c:pt>
                <c:pt idx="2">
                  <c:v>3</c:v>
                </c:pt>
                <c:pt idx="3">
                  <c:v>5</c:v>
                </c:pt>
                <c:pt idx="4">
                  <c:v>1</c:v>
                </c:pt>
              </c:numCache>
            </c:numRef>
          </c:val>
        </c:ser>
        <c:dLbls>
          <c:showVal val="1"/>
        </c:dLbls>
        <c:gapWidth val="75"/>
        <c:shape val="box"/>
        <c:axId val="67159552"/>
        <c:axId val="67161088"/>
        <c:axId val="0"/>
      </c:bar3DChart>
      <c:catAx>
        <c:axId val="67159552"/>
        <c:scaling>
          <c:orientation val="minMax"/>
        </c:scaling>
        <c:axPos val="b"/>
        <c:majorTickMark val="none"/>
        <c:tickLblPos val="nextTo"/>
        <c:crossAx val="67161088"/>
        <c:crosses val="autoZero"/>
        <c:auto val="1"/>
        <c:lblAlgn val="ctr"/>
        <c:lblOffset val="100"/>
      </c:catAx>
      <c:valAx>
        <c:axId val="67161088"/>
        <c:scaling>
          <c:orientation val="minMax"/>
        </c:scaling>
        <c:axPos val="l"/>
        <c:numFmt formatCode="General" sourceLinked="1"/>
        <c:majorTickMark val="none"/>
        <c:tickLblPos val="nextTo"/>
        <c:crossAx val="67159552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Feuil1!$G$1</c:f>
              <c:strCache>
                <c:ptCount val="1"/>
                <c:pt idx="0">
                  <c:v>Type d'acteur de Bougouni</c:v>
                </c:pt>
              </c:strCache>
            </c:strRef>
          </c:tx>
          <c:dLbls>
            <c:dLbl>
              <c:idx val="0"/>
              <c:layout>
                <c:manualLayout>
                  <c:x val="1.832747768016273E-2"/>
                  <c:y val="-3.4297797604285356E-2"/>
                </c:manualLayout>
              </c:layout>
              <c:showVal val="1"/>
            </c:dLbl>
            <c:dLbl>
              <c:idx val="1"/>
              <c:layout>
                <c:manualLayout>
                  <c:x val="2.1992973216195255E-2"/>
                  <c:y val="-4.858854660607085E-2"/>
                </c:manualLayout>
              </c:layout>
              <c:showVal val="1"/>
            </c:dLbl>
            <c:dLbl>
              <c:idx val="2"/>
              <c:layout>
                <c:manualLayout>
                  <c:x val="1.6494729912146441E-2"/>
                  <c:y val="-4.858854660607085E-2"/>
                </c:manualLayout>
              </c:layout>
              <c:showVal val="1"/>
            </c:dLbl>
            <c:dLbl>
              <c:idx val="3"/>
              <c:layout>
                <c:manualLayout>
                  <c:x val="1.0996486608097629E-2"/>
                  <c:y val="-3.1439647803928265E-2"/>
                </c:manualLayout>
              </c:layout>
              <c:showVal val="1"/>
            </c:dLbl>
            <c:dLbl>
              <c:idx val="4"/>
              <c:layout>
                <c:manualLayout>
                  <c:x val="5.4982433040488251E-3"/>
                  <c:y val="-5.1446696406428037E-2"/>
                </c:manualLayout>
              </c:layout>
              <c:showVal val="1"/>
            </c:dLbl>
            <c:showVal val="1"/>
          </c:dLbls>
          <c:cat>
            <c:strRef>
              <c:f>Feuil1!$F$2:$F$6</c:f>
              <c:strCache>
                <c:ptCount val="5"/>
                <c:pt idx="0">
                  <c:v>Organisation paysanne</c:v>
                </c:pt>
                <c:pt idx="1">
                  <c:v>Services technique de l’Etat</c:v>
                </c:pt>
                <c:pt idx="2">
                  <c:v>Appui Animation</c:v>
                </c:pt>
                <c:pt idx="3">
                  <c:v>Recherches</c:v>
                </c:pt>
                <c:pt idx="4">
                  <c:v>Collectivités</c:v>
                </c:pt>
              </c:strCache>
            </c:strRef>
          </c:cat>
          <c:val>
            <c:numRef>
              <c:f>Feuil1!$G$2:$G$6</c:f>
              <c:numCache>
                <c:formatCode>General</c:formatCode>
                <c:ptCount val="5"/>
                <c:pt idx="0">
                  <c:v>20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2</c:v>
                </c:pt>
              </c:numCache>
            </c:numRef>
          </c:val>
        </c:ser>
        <c:dLbls>
          <c:showVal val="1"/>
        </c:dLbls>
        <c:gapWidth val="75"/>
        <c:shape val="box"/>
        <c:axId val="67272064"/>
        <c:axId val="67277952"/>
        <c:axId val="0"/>
      </c:bar3DChart>
      <c:catAx>
        <c:axId val="67272064"/>
        <c:scaling>
          <c:orientation val="minMax"/>
        </c:scaling>
        <c:axPos val="b"/>
        <c:majorTickMark val="none"/>
        <c:tickLblPos val="nextTo"/>
        <c:crossAx val="67277952"/>
        <c:crosses val="autoZero"/>
        <c:auto val="1"/>
        <c:lblAlgn val="ctr"/>
        <c:lblOffset val="100"/>
      </c:catAx>
      <c:valAx>
        <c:axId val="67277952"/>
        <c:scaling>
          <c:orientation val="minMax"/>
        </c:scaling>
        <c:axPos val="l"/>
        <c:numFmt formatCode="General" sourceLinked="1"/>
        <c:majorTickMark val="none"/>
        <c:tickLblPos val="nextTo"/>
        <c:crossAx val="67272064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A1C28-B1F5-40A4-8068-FD28FFAF7409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F0A9D-6EAF-4B75-880E-039F7674861B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F0A9D-6EAF-4B75-880E-039F7674861B}" type="slidenum">
              <a:rPr lang="fr-FR" smtClean="0"/>
              <a:t>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r="-35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FAFDE-5CAA-4AF1-9ED9-D1678BD7010C}" type="datetimeFigureOut">
              <a:rPr lang="fr-FR" smtClean="0"/>
              <a:pPr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FFE32-D7D2-48F0-8467-4F3DA8DDC6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Activités </a:t>
            </a:r>
            <a:r>
              <a:rPr lang="en-US" b="1" dirty="0" smtClean="0"/>
              <a:t>Africa RISING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Africa RISING workshop in Sikasso</a:t>
            </a:r>
          </a:p>
          <a:p>
            <a:r>
              <a:rPr lang="fr-FR" dirty="0" smtClean="0"/>
              <a:t>Sikasso, le 26/02/2015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gestion des ressources naturelle 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525963"/>
          </a:xfrm>
        </p:spPr>
        <p:txBody>
          <a:bodyPr/>
          <a:lstStyle/>
          <a:p>
            <a:r>
              <a:rPr lang="fr-FR" dirty="0" smtClean="0"/>
              <a:t>Zone d’intervention</a:t>
            </a:r>
          </a:p>
          <a:p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000100" y="1857364"/>
          <a:ext cx="7358114" cy="4584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5346"/>
                <a:gridCol w="2690064"/>
                <a:gridCol w="2452704"/>
              </a:tblGrid>
              <a:tr h="432073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Cercle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Commune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Village</a:t>
                      </a:r>
                      <a:endParaRPr lang="fr-FR" sz="2000" dirty="0"/>
                    </a:p>
                  </a:txBody>
                  <a:tcPr/>
                </a:tc>
              </a:tr>
              <a:tr h="432073">
                <a:tc rowSpan="3">
                  <a:txBody>
                    <a:bodyPr/>
                    <a:lstStyle/>
                    <a:p>
                      <a:r>
                        <a:rPr lang="fr-FR" sz="2000" dirty="0" smtClean="0"/>
                        <a:t>Koutiala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Sincina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Nampossela</a:t>
                      </a:r>
                      <a:endParaRPr lang="fr-FR" sz="2000" dirty="0"/>
                    </a:p>
                  </a:txBody>
                  <a:tcPr/>
                </a:tc>
              </a:tr>
              <a:tr h="432073">
                <a:tc v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Songoua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Sirakele</a:t>
                      </a:r>
                      <a:endParaRPr lang="fr-FR" sz="2000" dirty="0"/>
                    </a:p>
                  </a:txBody>
                  <a:tcPr/>
                </a:tc>
              </a:tr>
              <a:tr h="432073">
                <a:tc vMerge="1"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Fakolo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Zanzoni</a:t>
                      </a:r>
                      <a:endParaRPr lang="fr-FR" sz="2000" dirty="0"/>
                    </a:p>
                  </a:txBody>
                  <a:tcPr/>
                </a:tc>
              </a:tr>
              <a:tr h="432073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M’</a:t>
                      </a:r>
                      <a:r>
                        <a:rPr lang="fr-FR" sz="2000" dirty="0" err="1" smtClean="0">
                          <a:solidFill>
                            <a:schemeClr val="tx1"/>
                          </a:solidFill>
                        </a:rPr>
                        <a:t>Pèssoba</a:t>
                      </a:r>
                      <a:endParaRPr lang="fr-FR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M’</a:t>
                      </a:r>
                      <a:r>
                        <a:rPr lang="fr-FR" sz="2000" dirty="0" err="1" smtClean="0">
                          <a:solidFill>
                            <a:schemeClr val="tx1"/>
                          </a:solidFill>
                        </a:rPr>
                        <a:t>Pèssoba</a:t>
                      </a:r>
                      <a:endParaRPr lang="fr-F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32073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N’</a:t>
                      </a:r>
                      <a:r>
                        <a:rPr lang="fr-FR" sz="2000" dirty="0" err="1" smtClean="0">
                          <a:solidFill>
                            <a:schemeClr val="tx1"/>
                          </a:solidFill>
                        </a:rPr>
                        <a:t>Golognanasso</a:t>
                      </a:r>
                      <a:endParaRPr lang="fr-F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chemeClr val="tx1"/>
                          </a:solidFill>
                        </a:rPr>
                        <a:t>N’</a:t>
                      </a:r>
                      <a:r>
                        <a:rPr lang="fr-FR" sz="2000" dirty="0" err="1" smtClean="0">
                          <a:solidFill>
                            <a:schemeClr val="tx1"/>
                          </a:solidFill>
                        </a:rPr>
                        <a:t>Golognanasso</a:t>
                      </a:r>
                      <a:endParaRPr lang="fr-FR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32073">
                <a:tc rowSpan="4">
                  <a:txBody>
                    <a:bodyPr/>
                    <a:lstStyle/>
                    <a:p>
                      <a:r>
                        <a:rPr lang="fr-FR" sz="2000" dirty="0" smtClean="0"/>
                        <a:t>Bougouni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Dénou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Diéba</a:t>
                      </a:r>
                      <a:endParaRPr lang="fr-FR" sz="2000" dirty="0"/>
                    </a:p>
                  </a:txBody>
                  <a:tcPr/>
                </a:tc>
              </a:tr>
              <a:tr h="432073">
                <a:tc vMerge="1">
                  <a:txBody>
                    <a:bodyPr/>
                    <a:lstStyle/>
                    <a:p>
                      <a:endParaRPr lang="fr-FR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Faragouran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Sibirila</a:t>
                      </a:r>
                      <a:endParaRPr lang="fr-FR" sz="2000" dirty="0"/>
                    </a:p>
                  </a:txBody>
                  <a:tcPr/>
                </a:tc>
              </a:tr>
              <a:tr h="26508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Madina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</a:rPr>
                        <a:t>Kouroulamini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Madina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</a:rPr>
                        <a:t>Kouroulamini</a:t>
                      </a:r>
                      <a:endParaRPr lang="fr-FR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6508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chemeClr val="tx1"/>
                          </a:solidFill>
                        </a:rPr>
                        <a:t>Faradjele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chemeClr val="tx1"/>
                          </a:solidFill>
                        </a:rPr>
                        <a:t>Flola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65085"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Yanfolila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err="1" smtClean="0"/>
                        <a:t>Gouana</a:t>
                      </a:r>
                      <a:endParaRPr lang="fr-FR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Yorobogoula</a:t>
                      </a:r>
                      <a:endParaRPr lang="fr-FR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fr-FR" dirty="0" smtClean="0"/>
              <a:t>Résultats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Conventions de partenariat avec les différentes communes d'intervention,</a:t>
            </a:r>
          </a:p>
          <a:p>
            <a:r>
              <a:rPr lang="fr-FR" dirty="0" smtClean="0"/>
              <a:t>Ateliers communaux de concertation des acteurs sur les conditions de mise en œuvre des schémas pastoraux</a:t>
            </a:r>
          </a:p>
          <a:p>
            <a:r>
              <a:rPr lang="fr-FR" dirty="0" smtClean="0"/>
              <a:t>Formation </a:t>
            </a:r>
            <a:r>
              <a:rPr lang="fr-FR" dirty="0" smtClean="0"/>
              <a:t>des acteurs en gestion de </a:t>
            </a:r>
            <a:r>
              <a:rPr lang="fr-FR" dirty="0" smtClean="0"/>
              <a:t>conflits</a:t>
            </a:r>
          </a:p>
          <a:p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Mise </a:t>
            </a:r>
            <a:r>
              <a:rPr lang="fr-FR" dirty="0" smtClean="0">
                <a:solidFill>
                  <a:srgbClr val="FF0000"/>
                </a:solidFill>
              </a:rPr>
              <a:t>en place des comités de suivi et d' application des conventions locales établies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Notes </a:t>
            </a:r>
            <a:r>
              <a:rPr lang="fr-FR" dirty="0" smtClean="0">
                <a:solidFill>
                  <a:srgbClr val="FF0000"/>
                </a:solidFill>
              </a:rPr>
              <a:t>de politiques sur les conventions locales et GRN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Collecte des données de vérification, d‘évolution des indicateurs de progrès réalisés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Visibilité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fr-FR" dirty="0" smtClean="0"/>
              <a:t>Essai des arbres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Formation en ACN</a:t>
            </a:r>
          </a:p>
          <a:p>
            <a:r>
              <a:rPr lang="fr-FR" dirty="0" smtClean="0"/>
              <a:t>Suivi des parcelle</a:t>
            </a:r>
            <a:endParaRPr lang="fr-FR" dirty="0"/>
          </a:p>
        </p:txBody>
      </p:sp>
      <p:pic>
        <p:nvPicPr>
          <p:cNvPr id="1027" name="Picture 3" descr="D:\Directeur technique\Départ DS&amp;E\Africa Rising\Photos\IMG_20150118_0956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286124"/>
            <a:ext cx="4286248" cy="3214686"/>
          </a:xfrm>
          <a:prstGeom prst="rect">
            <a:avLst/>
          </a:prstGeom>
          <a:noFill/>
        </p:spPr>
      </p:pic>
      <p:pic>
        <p:nvPicPr>
          <p:cNvPr id="1028" name="Picture 4" descr="D:\Directeur technique\Départ DS&amp;E\Africa Rising\Photos\IMG_20150118_101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428736"/>
            <a:ext cx="3911213" cy="52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Plateforme d’innovation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Activités réalisées </a:t>
            </a:r>
          </a:p>
          <a:p>
            <a:pPr lvl="1"/>
            <a:r>
              <a:rPr lang="fr-FR" dirty="0" smtClean="0"/>
              <a:t>Atelier de formation des acteurs de Koutiala et Bougouni: </a:t>
            </a:r>
            <a:r>
              <a:rPr lang="fr-FR" b="1" dirty="0"/>
              <a:t>06 au 11 Novembre 2014</a:t>
            </a:r>
            <a:endParaRPr lang="fr-FR" dirty="0" smtClean="0"/>
          </a:p>
          <a:p>
            <a:pPr lvl="1"/>
            <a:r>
              <a:rPr lang="fr-FR" dirty="0" smtClean="0"/>
              <a:t>Atelier de mise en place des plateformes de Bougouni et Koutiala</a:t>
            </a:r>
          </a:p>
          <a:p>
            <a:pPr lvl="1"/>
            <a:r>
              <a:rPr lang="fr-FR" dirty="0" smtClean="0"/>
              <a:t>Planification des actions des plateformes: </a:t>
            </a:r>
            <a:r>
              <a:rPr lang="fr-FR" b="1" dirty="0" smtClean="0"/>
              <a:t>10 et 12 décembre 2014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Formation de 33 personnes sur la notion de plateforme des innovations technologues</a:t>
            </a:r>
          </a:p>
          <a:p>
            <a:pPr lvl="1"/>
            <a:r>
              <a:rPr lang="fr-FR" dirty="0" smtClean="0"/>
              <a:t>Koutiala: 24 pers</a:t>
            </a:r>
          </a:p>
          <a:p>
            <a:pPr lvl="1"/>
            <a:r>
              <a:rPr lang="fr-FR" dirty="0" smtClean="0"/>
              <a:t>Bougouni: 09 pers</a:t>
            </a:r>
          </a:p>
          <a:p>
            <a:r>
              <a:rPr lang="fr-FR" dirty="0" smtClean="0"/>
              <a:t>Plateforme PI: « </a:t>
            </a:r>
            <a:r>
              <a:rPr lang="fr-FR" b="1" dirty="0" err="1" smtClean="0"/>
              <a:t>Hakili</a:t>
            </a:r>
            <a:r>
              <a:rPr lang="fr-FR" b="1" dirty="0" smtClean="0"/>
              <a:t> </a:t>
            </a:r>
            <a:r>
              <a:rPr lang="fr-FR" b="1" dirty="0" err="1"/>
              <a:t>falen</a:t>
            </a:r>
            <a:r>
              <a:rPr lang="fr-FR" b="1" dirty="0"/>
              <a:t>-</a:t>
            </a:r>
            <a:r>
              <a:rPr lang="fr-FR" b="1" dirty="0" err="1"/>
              <a:t>falen</a:t>
            </a:r>
            <a:r>
              <a:rPr lang="fr-FR" b="1" dirty="0"/>
              <a:t> </a:t>
            </a:r>
            <a:r>
              <a:rPr lang="fr-FR" b="1" dirty="0" err="1" smtClean="0"/>
              <a:t>Kene</a:t>
            </a:r>
            <a:r>
              <a:rPr lang="fr-FR" b="1" dirty="0" smtClean="0"/>
              <a:t> »</a:t>
            </a:r>
            <a:r>
              <a:rPr lang="fr-FR" dirty="0" smtClean="0"/>
              <a:t>.</a:t>
            </a:r>
          </a:p>
          <a:p>
            <a:r>
              <a:rPr lang="fr-FR" dirty="0" smtClean="0"/>
              <a:t>Mise en place de deux PI</a:t>
            </a:r>
            <a:endParaRPr lang="fr-FR" dirty="0"/>
          </a:p>
          <a:p>
            <a:pPr lvl="1"/>
            <a:r>
              <a:rPr lang="fr-FR" b="1" dirty="0" smtClean="0"/>
              <a:t>PI «</a:t>
            </a:r>
            <a:r>
              <a:rPr lang="fr-FR" b="1" dirty="0"/>
              <a:t> </a:t>
            </a:r>
            <a:r>
              <a:rPr lang="fr-FR" b="1" dirty="0" err="1"/>
              <a:t>Sigida</a:t>
            </a:r>
            <a:r>
              <a:rPr lang="fr-FR" b="1" dirty="0"/>
              <a:t> </a:t>
            </a:r>
            <a:r>
              <a:rPr lang="fr-FR" b="1" dirty="0" err="1"/>
              <a:t>Blomba</a:t>
            </a:r>
            <a:r>
              <a:rPr lang="fr-FR" b="1" dirty="0"/>
              <a:t> »</a:t>
            </a:r>
            <a:r>
              <a:rPr lang="fr-FR" dirty="0"/>
              <a:t> à </a:t>
            </a:r>
            <a:r>
              <a:rPr lang="fr-FR" dirty="0" smtClean="0"/>
              <a:t>Koutiala </a:t>
            </a:r>
          </a:p>
          <a:p>
            <a:pPr lvl="1"/>
            <a:r>
              <a:rPr lang="fr-FR" b="1" dirty="0" smtClean="0"/>
              <a:t>PI « </a:t>
            </a:r>
            <a:r>
              <a:rPr lang="fr-FR" b="1" dirty="0" err="1" smtClean="0"/>
              <a:t>Djèkafo</a:t>
            </a:r>
            <a:r>
              <a:rPr lang="fr-FR" b="1" dirty="0" smtClean="0"/>
              <a:t> </a:t>
            </a:r>
            <a:r>
              <a:rPr lang="fr-FR" b="1" dirty="0" err="1" smtClean="0"/>
              <a:t>kene</a:t>
            </a:r>
            <a:r>
              <a:rPr lang="fr-FR" b="1" dirty="0" smtClean="0"/>
              <a:t> »</a:t>
            </a:r>
            <a:r>
              <a:rPr lang="fr-FR" dirty="0"/>
              <a:t> </a:t>
            </a:r>
            <a:r>
              <a:rPr lang="fr-FR" dirty="0" smtClean="0"/>
              <a:t>à Bougouni 26 pers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fr-FR" dirty="0" smtClean="0"/>
              <a:t>Résultats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Elaboration des principes de fonctionnement</a:t>
            </a:r>
          </a:p>
          <a:p>
            <a:r>
              <a:rPr lang="fr-FR" dirty="0" smtClean="0"/>
              <a:t>Identification des points focaux:</a:t>
            </a:r>
          </a:p>
          <a:p>
            <a:pPr lvl="1"/>
            <a:r>
              <a:rPr lang="fr-FR" dirty="0" err="1" smtClean="0"/>
              <a:t>Mobiom</a:t>
            </a:r>
            <a:r>
              <a:rPr lang="fr-FR" dirty="0" smtClean="0"/>
              <a:t> à Bougouni</a:t>
            </a:r>
          </a:p>
          <a:p>
            <a:pPr lvl="1"/>
            <a:r>
              <a:rPr lang="fr-FR" dirty="0" smtClean="0"/>
              <a:t>Union Régionale des Sociétés Coopérative de producteur de Coton URSCPCV</a:t>
            </a:r>
          </a:p>
          <a:p>
            <a:r>
              <a:rPr lang="fr-FR" dirty="0" smtClean="0"/>
              <a:t>Partenaires :</a:t>
            </a:r>
          </a:p>
          <a:p>
            <a:pPr lvl="1"/>
            <a:r>
              <a:rPr lang="fr-FR" dirty="0" err="1" smtClean="0"/>
              <a:t>Africa</a:t>
            </a:r>
            <a:r>
              <a:rPr lang="fr-FR" dirty="0" smtClean="0"/>
              <a:t> RISING</a:t>
            </a:r>
          </a:p>
          <a:p>
            <a:pPr lvl="1"/>
            <a:r>
              <a:rPr lang="fr-FR" dirty="0" smtClean="0"/>
              <a:t>CCAFS</a:t>
            </a:r>
          </a:p>
          <a:p>
            <a:pPr lvl="1"/>
            <a:r>
              <a:rPr lang="fr-FR" dirty="0" smtClean="0"/>
              <a:t>ELVETAS Suisse inter coopération 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fr-FR" dirty="0" smtClean="0"/>
              <a:t>Résultats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Sujets clés de discussion à </a:t>
            </a:r>
            <a:r>
              <a:rPr lang="fr-FR" dirty="0" err="1" smtClean="0"/>
              <a:t>Kla</a:t>
            </a:r>
            <a:endParaRPr lang="fr-FR" dirty="0" smtClean="0"/>
          </a:p>
          <a:p>
            <a:pPr lvl="1"/>
            <a:r>
              <a:rPr lang="fr-FR" dirty="0" smtClean="0"/>
              <a:t>Innovation </a:t>
            </a:r>
            <a:r>
              <a:rPr lang="fr-FR" dirty="0"/>
              <a:t>agricole et système de production</a:t>
            </a:r>
          </a:p>
          <a:p>
            <a:pPr lvl="1"/>
            <a:r>
              <a:rPr lang="fr-FR" dirty="0"/>
              <a:t>Innovation agricole et système  dans le domaine de l’Agroforesterie</a:t>
            </a:r>
          </a:p>
          <a:p>
            <a:pPr lvl="1"/>
            <a:r>
              <a:rPr lang="fr-FR" dirty="0"/>
              <a:t>Innovation agricole et système  dans le domaine de l’Elevage</a:t>
            </a:r>
          </a:p>
          <a:p>
            <a:pPr lvl="1"/>
            <a:r>
              <a:rPr lang="fr-FR" dirty="0"/>
              <a:t>Commercialisation des produits agricoles (développement des chaines de valeurs)</a:t>
            </a:r>
          </a:p>
          <a:p>
            <a:pPr lvl="1"/>
            <a:r>
              <a:rPr lang="fr-FR" dirty="0"/>
              <a:t>Innovation agricole et système  dans le domaine du Maraichage</a:t>
            </a:r>
          </a:p>
          <a:p>
            <a:pPr lvl="1"/>
            <a:r>
              <a:rPr lang="fr-FR" dirty="0"/>
              <a:t>Pratique et conservation de la nature</a:t>
            </a:r>
          </a:p>
          <a:p>
            <a:pPr lvl="1"/>
            <a:r>
              <a:rPr lang="fr-FR" dirty="0"/>
              <a:t>Changement climatique</a:t>
            </a:r>
          </a:p>
          <a:p>
            <a:pPr lvl="1"/>
            <a:r>
              <a:rPr lang="fr-FR" dirty="0"/>
              <a:t>La transformation des produits locaux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Résultats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fr-FR" dirty="0" smtClean="0"/>
              <a:t>Sujets clés de discussion à </a:t>
            </a:r>
            <a:r>
              <a:rPr lang="fr-FR" dirty="0" err="1" smtClean="0"/>
              <a:t>Bgni</a:t>
            </a:r>
            <a:endParaRPr lang="fr-FR" dirty="0" smtClean="0"/>
          </a:p>
          <a:p>
            <a:pPr lvl="1"/>
            <a:r>
              <a:rPr lang="fr-FR" dirty="0" smtClean="0"/>
              <a:t>Système de production agricole</a:t>
            </a:r>
          </a:p>
          <a:p>
            <a:pPr lvl="1"/>
            <a:r>
              <a:rPr lang="fr-FR" dirty="0" smtClean="0"/>
              <a:t>Transformation des produits agricoles et </a:t>
            </a:r>
            <a:r>
              <a:rPr lang="fr-FR" dirty="0" err="1" smtClean="0"/>
              <a:t>agroforestiers</a:t>
            </a:r>
            <a:endParaRPr lang="fr-FR" dirty="0" smtClean="0"/>
          </a:p>
          <a:p>
            <a:pPr lvl="1"/>
            <a:r>
              <a:rPr lang="fr-FR" dirty="0" smtClean="0"/>
              <a:t>Conservation des eaux et sols </a:t>
            </a:r>
          </a:p>
          <a:p>
            <a:pPr lvl="1"/>
            <a:r>
              <a:rPr lang="fr-FR" dirty="0" smtClean="0"/>
              <a:t>Productions </a:t>
            </a:r>
            <a:r>
              <a:rPr lang="fr-FR" dirty="0" err="1" smtClean="0"/>
              <a:t>agroforestières</a:t>
            </a:r>
            <a:endParaRPr lang="fr-FR" dirty="0" smtClean="0"/>
          </a:p>
          <a:p>
            <a:pPr lvl="1"/>
            <a:r>
              <a:rPr lang="fr-FR" dirty="0" smtClean="0"/>
              <a:t>Accès aux marchés et développement de la chaine de valeurs</a:t>
            </a:r>
          </a:p>
          <a:p>
            <a:pPr lvl="1"/>
            <a:r>
              <a:rPr lang="fr-FR" dirty="0" smtClean="0"/>
              <a:t>Schéma pastoral</a:t>
            </a:r>
          </a:p>
          <a:p>
            <a:pPr lvl="1"/>
            <a:r>
              <a:rPr lang="fr-FR" dirty="0" smtClean="0"/>
              <a:t>Système innovant d’élevage (conduite du troupeau)</a:t>
            </a:r>
          </a:p>
          <a:p>
            <a:pPr lvl="1"/>
            <a:r>
              <a:rPr lang="fr-FR" dirty="0" smtClean="0"/>
              <a:t>Système de production maraichère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fr-FR" dirty="0" smtClean="0"/>
              <a:t>Résultats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fr-FR" dirty="0" smtClean="0"/>
              <a:t>Acteurs identifiés à Koutiala</a:t>
            </a:r>
          </a:p>
          <a:p>
            <a:endParaRPr lang="fr-FR" dirty="0"/>
          </a:p>
        </p:txBody>
      </p:sp>
      <p:graphicFrame>
        <p:nvGraphicFramePr>
          <p:cNvPr id="4" name="Graphique 3"/>
          <p:cNvGraphicFramePr/>
          <p:nvPr/>
        </p:nvGraphicFramePr>
        <p:xfrm>
          <a:off x="1214414" y="2057400"/>
          <a:ext cx="6357982" cy="4443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25963"/>
          </a:xfrm>
        </p:spPr>
        <p:txBody>
          <a:bodyPr/>
          <a:lstStyle/>
          <a:p>
            <a:r>
              <a:rPr lang="fr-FR" dirty="0" smtClean="0"/>
              <a:t>Acteurs identifiés à Bougouni</a:t>
            </a:r>
          </a:p>
          <a:p>
            <a:pPr>
              <a:buNone/>
            </a:pPr>
            <a:endParaRPr lang="fr-FR" dirty="0"/>
          </a:p>
        </p:txBody>
      </p:sp>
      <p:graphicFrame>
        <p:nvGraphicFramePr>
          <p:cNvPr id="5" name="Graphique 4"/>
          <p:cNvGraphicFramePr/>
          <p:nvPr/>
        </p:nvGraphicFramePr>
        <p:xfrm>
          <a:off x="1500166" y="2143116"/>
          <a:ext cx="6929486" cy="4443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fr-FR" dirty="0" smtClean="0"/>
              <a:t>Plan de présentation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Site  </a:t>
            </a:r>
            <a:r>
              <a:rPr lang="fr-FR" dirty="0" err="1" smtClean="0"/>
              <a:t>Africa</a:t>
            </a:r>
            <a:r>
              <a:rPr lang="fr-FR" dirty="0" smtClean="0"/>
              <a:t> RISING</a:t>
            </a:r>
          </a:p>
          <a:p>
            <a:r>
              <a:rPr lang="fr-FR" dirty="0" smtClean="0"/>
              <a:t>Rôle de AMEDD</a:t>
            </a:r>
          </a:p>
          <a:p>
            <a:r>
              <a:rPr lang="fr-FR" dirty="0" smtClean="0"/>
              <a:t>Essais de </a:t>
            </a:r>
            <a:r>
              <a:rPr lang="fr-FR" dirty="0" err="1" smtClean="0"/>
              <a:t>dryland</a:t>
            </a:r>
            <a:r>
              <a:rPr lang="fr-FR" dirty="0" smtClean="0"/>
              <a:t> système  </a:t>
            </a:r>
          </a:p>
          <a:p>
            <a:r>
              <a:rPr lang="fr-FR" dirty="0" smtClean="0"/>
              <a:t>Volet Nutrition </a:t>
            </a:r>
          </a:p>
          <a:p>
            <a:r>
              <a:rPr lang="fr-FR" dirty="0" smtClean="0"/>
              <a:t>La gestion des ressources naturelles </a:t>
            </a:r>
          </a:p>
          <a:p>
            <a:r>
              <a:rPr lang="fr-FR" dirty="0" smtClean="0"/>
              <a:t>Plateforme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d’activité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8115328" cy="4850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3230"/>
                <a:gridCol w="507209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Domaines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Activités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Innovation agricole et système de production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Organisation des rencontres de la plateforme  (4 par an)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Foire d’échange sur les  innovations  technologiques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Organisation d'une journée paysanne pour l'évaluation de la campagne 2014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Programmation de la mise en place des parcs d'innovation sur l'intensification agricole et stratégies d'adaptation aux changements climatiques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Innovation agricole et système  dans le domaine de l’Agroforesterie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Amélioration des peuplements des karités dans communes de koutiala en lien avec l'UFROAT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Amélioration des peuplements des nerés dans les communes de koutiala en lien avec l'UFROAT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Innovation agricole et système  dans le domaine de l’Elevage et de la pêche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Amélioration de la police sanitaire animale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d’activité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115328" cy="4479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3230"/>
                <a:gridCol w="507209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Domaines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Activités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Commercialisation des produits agricoles (développement des chaines de valeurs)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Innovation agricole et système  dans le domaine du Maraichage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Pratique et conservation des écosystèmes (eaux et sols)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Sensibiliser les acteurs sur les feux de brousses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Les politiques publiques de gestion des Changements climatiques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Journée d'échange sur le cadre institutionnel et politique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Mise en place de la plateformate communale de M'Pessoba et Kolonigué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 transformation des produits locaux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Nuitrition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des femmes et des enfants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143000"/>
          </a:xfrm>
        </p:spPr>
        <p:txBody>
          <a:bodyPr/>
          <a:lstStyle/>
          <a:p>
            <a:r>
              <a:rPr lang="fr-FR" dirty="0" smtClean="0"/>
              <a:t>Merci</a:t>
            </a:r>
            <a:endParaRPr lang="fr-FR" dirty="0"/>
          </a:p>
        </p:txBody>
      </p:sp>
      <p:pic>
        <p:nvPicPr>
          <p:cNvPr id="5" name="Picture 5" descr="C:\Users\Adiakite\Desktop\Mise en palce Plateforme AR\Photos\DSC00991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109869" y="785794"/>
            <a:ext cx="3962725" cy="3286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D:\Directeur technique\Départ DS&amp;E\Africa Rising\Photos\IMG_20150118_0826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714356"/>
            <a:ext cx="4286280" cy="3214710"/>
          </a:xfrm>
          <a:prstGeom prst="rect">
            <a:avLst/>
          </a:prstGeom>
          <a:noFill/>
        </p:spPr>
      </p:pic>
      <p:pic>
        <p:nvPicPr>
          <p:cNvPr id="2051" name="Picture 3" descr="D:\Directeur technique\Départ MRN\Dryland_Systeme\Photos Koutiala\IMG_20141009_1019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482578"/>
            <a:ext cx="4500562" cy="3375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fr-FR" dirty="0" smtClean="0"/>
              <a:t>Site du projet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85860"/>
            <a:ext cx="8186766" cy="685792"/>
          </a:xfrm>
        </p:spPr>
        <p:txBody>
          <a:bodyPr>
            <a:noAutofit/>
          </a:bodyPr>
          <a:lstStyle/>
          <a:p>
            <a:r>
              <a:rPr lang="fr-FR" sz="2400" dirty="0"/>
              <a:t>Les sites d’intervention au Mali </a:t>
            </a:r>
            <a:r>
              <a:rPr lang="fr-FR" sz="2400" dirty="0" smtClean="0"/>
              <a:t>(</a:t>
            </a:r>
            <a:r>
              <a:rPr lang="fr-FR" sz="2400" dirty="0"/>
              <a:t>voir </a:t>
            </a:r>
            <a:r>
              <a:rPr lang="fr-FR" sz="2400" dirty="0" smtClean="0"/>
              <a:t>carte).</a:t>
            </a:r>
            <a:endParaRPr lang="fr-FR" sz="2400" dirty="0"/>
          </a:p>
          <a:p>
            <a:endParaRPr lang="fr-FR" sz="2400" dirty="0"/>
          </a:p>
        </p:txBody>
      </p:sp>
      <p:pic>
        <p:nvPicPr>
          <p:cNvPr id="5" name="Image 4" descr="C:\Users\Dell\AppData\Local\Microsoft\Windows\Temporary Internet Files\Content.Outlook\P2TTQDW6\Africa rising target sites2 Eng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57224" y="1785926"/>
            <a:ext cx="7429552" cy="507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fr-FR" dirty="0" smtClean="0"/>
              <a:t>Rôle de AMEDD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Mobilisation des communautés à la base</a:t>
            </a:r>
          </a:p>
          <a:p>
            <a:r>
              <a:rPr lang="fr-FR" dirty="0" smtClean="0"/>
              <a:t>Installation et suivi des essais</a:t>
            </a:r>
          </a:p>
          <a:p>
            <a:r>
              <a:rPr lang="fr-FR" dirty="0" smtClean="0"/>
              <a:t>Renforcement de capacité des acteurs</a:t>
            </a:r>
          </a:p>
          <a:p>
            <a:pPr lvl="1"/>
            <a:r>
              <a:rPr lang="fr-FR" dirty="0" smtClean="0"/>
              <a:t>Formation en nutrition</a:t>
            </a:r>
          </a:p>
          <a:p>
            <a:pPr lvl="1"/>
            <a:r>
              <a:rPr lang="fr-FR" dirty="0" smtClean="0"/>
              <a:t>Formation en ACN…</a:t>
            </a:r>
          </a:p>
          <a:p>
            <a:r>
              <a:rPr lang="fr-FR" dirty="0" smtClean="0"/>
              <a:t>Collecte et saisi des données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Essais de </a:t>
            </a:r>
            <a:r>
              <a:rPr lang="fr-FR" dirty="0" err="1" smtClean="0"/>
              <a:t>dryland</a:t>
            </a:r>
            <a:r>
              <a:rPr lang="fr-FR" dirty="0" smtClean="0"/>
              <a:t> système 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800" dirty="0" smtClean="0"/>
              <a:t>Zone d’intervention:</a:t>
            </a:r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r>
              <a:rPr lang="fr-FR" sz="2800" dirty="0" smtClean="0"/>
              <a:t>*2 paysans ont appliqué  l’ACN sans essai</a:t>
            </a:r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/>
          </a:p>
        </p:txBody>
      </p:sp>
      <p:graphicFrame>
        <p:nvGraphicFramePr>
          <p:cNvPr id="6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99089729"/>
              </p:ext>
            </p:extLst>
          </p:nvPr>
        </p:nvGraphicFramePr>
        <p:xfrm>
          <a:off x="500034" y="1571612"/>
          <a:ext cx="8229600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fr-FR" sz="2400" dirty="0" smtClean="0"/>
                        <a:t>Communes</a:t>
                      </a:r>
                      <a:endParaRPr lang="fr-FR" sz="2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2400" dirty="0" smtClean="0"/>
                        <a:t>Villages</a:t>
                      </a:r>
                      <a:endParaRPr lang="fr-FR" sz="2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Paysans collaborateurs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Avec ACN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Sans ACN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ACN +</a:t>
                      </a:r>
                      <a:r>
                        <a:rPr lang="fr-FR" sz="1600" baseline="0" dirty="0" smtClean="0"/>
                        <a:t> Andropogon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err="1" smtClean="0"/>
                        <a:t>Yognogo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Koumbri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1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11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0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N’</a:t>
                      </a:r>
                      <a:r>
                        <a:rPr lang="fr-FR" sz="2400" dirty="0" err="1" smtClean="0"/>
                        <a:t>goutjina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Finkoloni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3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8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0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fr-FR" sz="2400" dirty="0" err="1" smtClean="0"/>
                        <a:t>Sincina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Try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5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6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4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N’goukan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3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9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0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fr-FR" sz="2400" dirty="0" err="1" smtClean="0"/>
                        <a:t>Nafanga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Karangasso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4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9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1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Kani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6*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8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2</a:t>
                      </a:r>
                      <a:endParaRPr lang="fr-F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Total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22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51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7</a:t>
                      </a:r>
                      <a:endParaRPr lang="fr-FR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fr-FR" dirty="0" smtClean="0"/>
              <a:t>Essais de </a:t>
            </a:r>
            <a:r>
              <a:rPr lang="fr-FR" dirty="0" err="1" smtClean="0"/>
              <a:t>dryland</a:t>
            </a:r>
            <a:r>
              <a:rPr lang="fr-FR" dirty="0" smtClean="0"/>
              <a:t> système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00034" y="5572140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*:  Maïs/Niébé avec FO,  Arachide/Pastèque, Arachide/Pastèque, </a:t>
            </a:r>
          </a:p>
          <a:p>
            <a:r>
              <a:rPr lang="fr-FR" dirty="0" smtClean="0"/>
              <a:t>      Maïs/Sorgho, Fonio/Sésame, Sorgho/Mil </a:t>
            </a:r>
            <a:endParaRPr lang="fr-FR" dirty="0"/>
          </a:p>
        </p:txBody>
      </p:sp>
      <p:graphicFrame>
        <p:nvGraphicFramePr>
          <p:cNvPr id="9" name="Graphique 8"/>
          <p:cNvGraphicFramePr/>
          <p:nvPr/>
        </p:nvGraphicFramePr>
        <p:xfrm>
          <a:off x="571472" y="1000108"/>
          <a:ext cx="8572528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Volet Nutrition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Zone d’intervention</a:t>
            </a:r>
          </a:p>
          <a:p>
            <a:pPr lvl="1"/>
            <a:r>
              <a:rPr lang="fr-FR" dirty="0" smtClean="0"/>
              <a:t>M’</a:t>
            </a:r>
            <a:r>
              <a:rPr lang="fr-FR" dirty="0" err="1" smtClean="0"/>
              <a:t>Pèssoba</a:t>
            </a:r>
            <a:r>
              <a:rPr lang="fr-FR" dirty="0" smtClean="0"/>
              <a:t> (6 quartiers)</a:t>
            </a:r>
          </a:p>
          <a:p>
            <a:pPr lvl="1"/>
            <a:r>
              <a:rPr lang="fr-FR" dirty="0" err="1" smtClean="0"/>
              <a:t>Sirakele</a:t>
            </a:r>
            <a:r>
              <a:rPr lang="fr-FR" dirty="0" smtClean="0"/>
              <a:t>(6 quartiers)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fr-FR" dirty="0" smtClean="0"/>
              <a:t>Stratégie</a:t>
            </a:r>
            <a:endParaRPr lang="fr-FR" dirty="0"/>
          </a:p>
        </p:txBody>
      </p:sp>
      <p:grpSp>
        <p:nvGrpSpPr>
          <p:cNvPr id="4" name="Group 1"/>
          <p:cNvGrpSpPr>
            <a:grpSpLocks noGrp="1"/>
          </p:cNvGrpSpPr>
          <p:nvPr>
            <p:ph idx="1"/>
          </p:nvPr>
        </p:nvGrpSpPr>
        <p:grpSpPr bwMode="auto">
          <a:xfrm>
            <a:off x="428596" y="1571612"/>
            <a:ext cx="8229600" cy="4525963"/>
            <a:chOff x="315" y="2458"/>
            <a:chExt cx="11258" cy="8219"/>
          </a:xfrm>
        </p:grpSpPr>
        <p:sp>
          <p:nvSpPr>
            <p:cNvPr id="5" name="AutoShape 20"/>
            <p:cNvSpPr>
              <a:spLocks noChangeArrowheads="1"/>
            </p:cNvSpPr>
            <p:nvPr/>
          </p:nvSpPr>
          <p:spPr bwMode="auto">
            <a:xfrm>
              <a:off x="4320" y="5685"/>
              <a:ext cx="3000" cy="21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cs typeface="Arial" pitchFamily="34" charset="0"/>
                </a:rPr>
                <a:t>Village</a:t>
              </a: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 </a:t>
              </a:r>
              <a:r>
                <a:rPr lang="fr-FR" sz="1200" dirty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Formation s/démonstrations  culinaire à base de produits locaux : </a:t>
              </a: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4 </a:t>
              </a:r>
              <a:r>
                <a:rPr lang="fr-FR" sz="1200" dirty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femmes et un homme (appui organisation</a:t>
              </a: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)/quartiers</a:t>
              </a:r>
              <a:endParaRPr lang="fr-FR" sz="1200" dirty="0">
                <a:solidFill>
                  <a:prstClr val="black"/>
                </a:solidFill>
                <a:latin typeface="+mj-lt"/>
                <a:ea typeface="Times New Roman" pitchFamily="18" charset="0"/>
                <a:cs typeface="Calibri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200" dirty="0">
                <a:solidFill>
                  <a:prstClr val="black"/>
                </a:solidFill>
                <a:latin typeface="+mj-lt"/>
                <a:ea typeface="Times New Roman" pitchFamily="18" charset="0"/>
                <a:cs typeface="Calibri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200" dirty="0">
                <a:solidFill>
                  <a:srgbClr val="FF0000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870" y="3600"/>
              <a:ext cx="1565" cy="12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Quartier </a:t>
              </a:r>
              <a:r>
                <a:rPr lang="fr-FR" sz="1200" dirty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1</a:t>
              </a: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7" name="Oval 18"/>
            <p:cNvSpPr>
              <a:spLocks noChangeArrowheads="1"/>
            </p:cNvSpPr>
            <p:nvPr/>
          </p:nvSpPr>
          <p:spPr bwMode="auto">
            <a:xfrm>
              <a:off x="4840" y="2458"/>
              <a:ext cx="1715" cy="12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Quartier </a:t>
              </a:r>
              <a:r>
                <a:rPr lang="fr-FR" sz="1200" dirty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2</a:t>
              </a: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9030" y="3718"/>
              <a:ext cx="1494" cy="12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Quartier </a:t>
              </a:r>
              <a:r>
                <a:rPr lang="fr-FR" sz="1200" dirty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3</a:t>
              </a: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Oval 16"/>
            <p:cNvSpPr>
              <a:spLocks noChangeArrowheads="1"/>
            </p:cNvSpPr>
            <p:nvPr/>
          </p:nvSpPr>
          <p:spPr bwMode="auto">
            <a:xfrm>
              <a:off x="870" y="7935"/>
              <a:ext cx="1675" cy="12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Quartier  4</a:t>
              </a: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0" name="Oval 15"/>
            <p:cNvSpPr>
              <a:spLocks noChangeArrowheads="1"/>
            </p:cNvSpPr>
            <p:nvPr/>
          </p:nvSpPr>
          <p:spPr bwMode="auto">
            <a:xfrm>
              <a:off x="9270" y="7320"/>
              <a:ext cx="1565" cy="12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Quartier </a:t>
              </a:r>
              <a:r>
                <a:rPr lang="fr-FR" sz="1200" dirty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6</a:t>
              </a: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4949" y="9195"/>
              <a:ext cx="1606" cy="12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Quartier 5</a:t>
              </a: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2" name="AutoShape 13"/>
            <p:cNvSpPr>
              <a:spLocks noChangeShapeType="1"/>
            </p:cNvSpPr>
            <p:nvPr/>
          </p:nvSpPr>
          <p:spPr bwMode="auto">
            <a:xfrm flipV="1">
              <a:off x="5745" y="3718"/>
              <a:ext cx="165" cy="18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13" name="AutoShape 12"/>
            <p:cNvSpPr>
              <a:spLocks noChangeShapeType="1"/>
            </p:cNvSpPr>
            <p:nvPr/>
          </p:nvSpPr>
          <p:spPr bwMode="auto">
            <a:xfrm flipV="1">
              <a:off x="7185" y="4860"/>
              <a:ext cx="1980" cy="8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14" name="AutoShape 11"/>
            <p:cNvSpPr>
              <a:spLocks noChangeShapeType="1"/>
            </p:cNvSpPr>
            <p:nvPr/>
          </p:nvSpPr>
          <p:spPr bwMode="auto">
            <a:xfrm>
              <a:off x="7395" y="7110"/>
              <a:ext cx="1770" cy="5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15" name="AutoShape 10"/>
            <p:cNvSpPr>
              <a:spLocks noChangeShapeType="1"/>
            </p:cNvSpPr>
            <p:nvPr/>
          </p:nvSpPr>
          <p:spPr bwMode="auto">
            <a:xfrm flipH="1">
              <a:off x="2280" y="7245"/>
              <a:ext cx="1950" cy="8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16" name="AutoShape 9"/>
            <p:cNvSpPr>
              <a:spLocks noChangeShapeType="1"/>
            </p:cNvSpPr>
            <p:nvPr/>
          </p:nvSpPr>
          <p:spPr bwMode="auto">
            <a:xfrm>
              <a:off x="5820" y="7935"/>
              <a:ext cx="1" cy="11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2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480" y="5085"/>
              <a:ext cx="2970" cy="7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 Restitutions  aux femmes du quartier</a:t>
              </a: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315" y="9060"/>
              <a:ext cx="3394" cy="8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Restitutions  aux femmes du quartier</a:t>
              </a:r>
              <a:endParaRPr lang="fr-FR" sz="1200" dirty="0" smtClean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6589" y="9829"/>
              <a:ext cx="3314" cy="8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 Restitutions  aux femmes du quartier</a:t>
              </a:r>
              <a:endParaRPr lang="fr-FR" sz="1200" dirty="0" smtClean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0" name="Text Box 3"/>
            <p:cNvSpPr txBox="1">
              <a:spLocks noChangeArrowheads="1"/>
            </p:cNvSpPr>
            <p:nvPr/>
          </p:nvSpPr>
          <p:spPr bwMode="auto">
            <a:xfrm>
              <a:off x="6675" y="8325"/>
              <a:ext cx="3300" cy="8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 </a:t>
              </a:r>
              <a:r>
                <a:rPr lang="fr-FR" sz="1200" dirty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Restitutions  </a:t>
              </a: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aux femmes du quartier</a:t>
              </a: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8383" y="5160"/>
              <a:ext cx="3190" cy="8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prstClr val="black"/>
                  </a:solidFill>
                  <a:latin typeface="+mj-lt"/>
                  <a:ea typeface="Times New Roman" pitchFamily="18" charset="0"/>
                  <a:cs typeface="Calibri" pitchFamily="34" charset="0"/>
                </a:rPr>
                <a:t> Restitutions  aux femmes du quartier</a:t>
              </a:r>
              <a:endParaRPr lang="fr-FR" sz="1200" dirty="0">
                <a:solidFill>
                  <a:prstClr val="black"/>
                </a:solidFill>
                <a:latin typeface="+mj-lt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fr-FR" dirty="0" smtClean="0"/>
              <a:t>Résultats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357850"/>
          </a:xfrm>
        </p:spPr>
        <p:txBody>
          <a:bodyPr>
            <a:noAutofit/>
          </a:bodyPr>
          <a:lstStyle/>
          <a:p>
            <a:r>
              <a:rPr lang="fr-FR" sz="2000" dirty="0" smtClean="0"/>
              <a:t>Des messages diffuser lors des activités de champs école production sur:</a:t>
            </a:r>
          </a:p>
          <a:p>
            <a:pPr lvl="1"/>
            <a:r>
              <a:rPr lang="fr-FR" sz="2000" dirty="0" smtClean="0"/>
              <a:t>les groupes d’aliments (Glucides, Lipides ,protides ,vitamines et sel minéraux)</a:t>
            </a:r>
          </a:p>
          <a:p>
            <a:pPr lvl="1"/>
            <a:r>
              <a:rPr lang="fr-FR" sz="2000" dirty="0" smtClean="0"/>
              <a:t>la vitamine A </a:t>
            </a:r>
          </a:p>
          <a:p>
            <a:pPr lvl="1"/>
            <a:r>
              <a:rPr lang="fr-FR" sz="2000" dirty="0" smtClean="0"/>
              <a:t>le fer </a:t>
            </a:r>
          </a:p>
          <a:p>
            <a:pPr lvl="1"/>
            <a:r>
              <a:rPr lang="fr-FR" sz="2000" dirty="0" smtClean="0"/>
              <a:t>et l’iode</a:t>
            </a:r>
          </a:p>
          <a:p>
            <a:endParaRPr lang="fr-FR" sz="2000" dirty="0" smtClean="0"/>
          </a:p>
          <a:p>
            <a:r>
              <a:rPr lang="fr-FR" sz="2000" dirty="0" smtClean="0"/>
              <a:t>Trois sessions  de formation réalisées sur les thèmes:</a:t>
            </a:r>
          </a:p>
          <a:p>
            <a:pPr lvl="1"/>
            <a:r>
              <a:rPr lang="fr-FR" sz="2000" dirty="0" smtClean="0"/>
              <a:t>Alimentation des enfants de 06 à 23 mois</a:t>
            </a:r>
          </a:p>
          <a:p>
            <a:pPr lvl="1"/>
            <a:r>
              <a:rPr lang="fr-FR" sz="2000" dirty="0" smtClean="0"/>
              <a:t>Santé et nutrition des femmes enceintes et allaitantes</a:t>
            </a:r>
          </a:p>
          <a:p>
            <a:pPr lvl="1"/>
            <a:r>
              <a:rPr lang="fr-FR" sz="2000" dirty="0" smtClean="0"/>
              <a:t>Alimentation des enfants malades</a:t>
            </a:r>
          </a:p>
          <a:p>
            <a:pPr lvl="1">
              <a:buNone/>
            </a:pPr>
            <a:endParaRPr lang="fr-FR" sz="2000" dirty="0" smtClean="0"/>
          </a:p>
          <a:p>
            <a:r>
              <a:rPr lang="fr-FR" sz="2000" dirty="0" smtClean="0"/>
              <a:t>60 formateurs  (12 h et 48F) </a:t>
            </a:r>
          </a:p>
          <a:p>
            <a:r>
              <a:rPr lang="fr-FR" sz="2000" dirty="0" smtClean="0"/>
              <a:t>491 femmes formées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 AMED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AMEDD</Template>
  <TotalTime>533</TotalTime>
  <Words>836</Words>
  <Application>Microsoft Office PowerPoint</Application>
  <PresentationFormat>Affichage à l'écran (4:3)</PresentationFormat>
  <Paragraphs>233</Paragraphs>
  <Slides>22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Présentation AMEDD</vt:lpstr>
      <vt:lpstr>Activités Africa RISING </vt:lpstr>
      <vt:lpstr>Plan de présentation </vt:lpstr>
      <vt:lpstr>Site du projet</vt:lpstr>
      <vt:lpstr>Rôle de AMEDD</vt:lpstr>
      <vt:lpstr>Essais de dryland système  </vt:lpstr>
      <vt:lpstr>Essais de dryland système</vt:lpstr>
      <vt:lpstr>Volet Nutrition </vt:lpstr>
      <vt:lpstr>Stratégie</vt:lpstr>
      <vt:lpstr>Résultats</vt:lpstr>
      <vt:lpstr>La gestion des ressources naturelle  </vt:lpstr>
      <vt:lpstr>Résultats</vt:lpstr>
      <vt:lpstr>Essai des arbres</vt:lpstr>
      <vt:lpstr>Plateforme d’innovation </vt:lpstr>
      <vt:lpstr>Résultats</vt:lpstr>
      <vt:lpstr>Résultats</vt:lpstr>
      <vt:lpstr>Résultats</vt:lpstr>
      <vt:lpstr>Résultats</vt:lpstr>
      <vt:lpstr>Résultats</vt:lpstr>
      <vt:lpstr>Résultats</vt:lpstr>
      <vt:lpstr>Plan d’activité</vt:lpstr>
      <vt:lpstr>Plan d’activité</vt:lpstr>
      <vt:lpstr>Merci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 RISING workshop in Sikasso</dc:title>
  <dc:creator>A BAYOKO</dc:creator>
  <cp:lastModifiedBy>A BAYOKO</cp:lastModifiedBy>
  <cp:revision>6</cp:revision>
  <dcterms:created xsi:type="dcterms:W3CDTF">2015-02-25T12:58:55Z</dcterms:created>
  <dcterms:modified xsi:type="dcterms:W3CDTF">2015-02-26T13:07:59Z</dcterms:modified>
</cp:coreProperties>
</file>